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3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292E6A-7335-CE45-A7A0-E9C2110EB6FB}" type="datetimeFigureOut">
              <a:rPr lang="en-US" smtClean="0"/>
              <a:t>11/6/12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F9CE5-CB6E-4C46-BAD2-D86EB60B8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74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9CE5-CB6E-4C46-BAD2-D86EB60B8C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7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Called for</a:t>
            </a:r>
            <a:r>
              <a:rPr lang="en-US" baseline="0" dirty="0" smtClean="0"/>
              <a:t> fruits – “</a:t>
            </a:r>
            <a:r>
              <a:rPr lang="en-US" baseline="0" dirty="0" err="1" smtClean="0"/>
              <a:t>assasins</a:t>
            </a:r>
            <a:r>
              <a:rPr lang="en-US" baseline="0" dirty="0" smtClean="0"/>
              <a:t>”  IMPORTANT** UGOLINO’S STORY OF HIS CHILDREN.  **** ATROPOS: FATE WHO CUTS THE THREAD OF LIFE***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F9CE5-CB6E-4C46-BAD2-D86EB60B8C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987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D0C06BA-17F4-E04C-BFFC-B90390058838}" type="datetimeFigureOut">
              <a:rPr lang="en-US" smtClean="0"/>
              <a:t>11/6/12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2261431-93C9-6745-8B28-4F4B6E45B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2987" y="960526"/>
            <a:ext cx="8077200" cy="23984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r>
              <a:rPr lang="en-US" sz="3600" dirty="0" smtClean="0"/>
              <a:t>                   </a:t>
            </a:r>
            <a:r>
              <a:rPr lang="en-US" sz="4000" dirty="0" smtClean="0"/>
              <a:t> Canto XXXIII (33)</a:t>
            </a:r>
            <a:br>
              <a:rPr lang="en-US" sz="4000" dirty="0" smtClean="0"/>
            </a:br>
            <a:r>
              <a:rPr lang="en-US" sz="3600" dirty="0"/>
              <a:t> </a:t>
            </a:r>
            <a:r>
              <a:rPr lang="en-US" sz="3600" dirty="0" smtClean="0"/>
              <a:t>                        </a:t>
            </a:r>
            <a:r>
              <a:rPr lang="en-US" sz="2700" dirty="0" smtClean="0"/>
              <a:t>  Circle Nine: </a:t>
            </a:r>
            <a:r>
              <a:rPr lang="en-US" sz="2700" dirty="0" err="1" smtClean="0"/>
              <a:t>Cocytus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700" dirty="0"/>
              <a:t> </a:t>
            </a:r>
            <a:r>
              <a:rPr lang="en-US" sz="2700" dirty="0" smtClean="0"/>
              <a:t>                                                Round 2: Antenora</a:t>
            </a:r>
            <a:br>
              <a:rPr lang="en-US" sz="2700" dirty="0" smtClean="0"/>
            </a:br>
            <a:r>
              <a:rPr lang="en-US" sz="2700" dirty="0"/>
              <a:t> </a:t>
            </a:r>
            <a:r>
              <a:rPr lang="en-US" sz="2700" dirty="0" smtClean="0"/>
              <a:t> 		                              Round 3: Ptolomea</a:t>
            </a:r>
            <a:br>
              <a:rPr lang="en-US" sz="2700" dirty="0" smtClean="0"/>
            </a:br>
            <a:r>
              <a:rPr lang="en-US" sz="2700" dirty="0"/>
              <a:t>	 </a:t>
            </a:r>
            <a:r>
              <a:rPr lang="en-US" sz="2700" dirty="0" smtClean="0"/>
              <a:t>                   By: Rachel Rodgers</a:t>
            </a:r>
            <a:br>
              <a:rPr lang="en-US" sz="2700" dirty="0" smtClean="0"/>
            </a:br>
            <a:r>
              <a:rPr lang="en-US" sz="2700" dirty="0"/>
              <a:t/>
            </a:r>
            <a:br>
              <a:rPr lang="en-US" sz="2700" dirty="0"/>
            </a:br>
            <a:r>
              <a:rPr lang="en-US" sz="3600" dirty="0" smtClean="0"/>
              <a:t>         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719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105" y="0"/>
            <a:ext cx="8229600" cy="1562891"/>
          </a:xfrm>
        </p:spPr>
        <p:txBody>
          <a:bodyPr>
            <a:normAutofit/>
          </a:bodyPr>
          <a:lstStyle/>
          <a:p>
            <a:r>
              <a:rPr lang="en-US" dirty="0" smtClean="0"/>
              <a:t>  Setting: </a:t>
            </a:r>
            <a:r>
              <a:rPr lang="en-US" dirty="0" err="1" smtClean="0"/>
              <a:t>Cocytus</a:t>
            </a:r>
            <a:r>
              <a:rPr lang="en-US" dirty="0" smtClean="0"/>
              <a:t> (close to the bottom</a:t>
            </a:r>
            <a:r>
              <a:rPr lang="en-US" dirty="0"/>
              <a:t> </a:t>
            </a:r>
            <a:r>
              <a:rPr lang="en-US" dirty="0" smtClean="0"/>
              <a:t>of hell)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89751"/>
            <a:ext cx="8229600" cy="4011049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endParaRPr lang="en-US" sz="2400" dirty="0"/>
          </a:p>
          <a:p>
            <a:pPr marL="118872" indent="0">
              <a:buNone/>
            </a:pPr>
            <a:r>
              <a:rPr lang="en-US" sz="2400" dirty="0" smtClean="0"/>
              <a:t> Round 2,  Antenora:  Named for the Trojan prince Antenor. He plots with the Greeks to destroy the city.</a:t>
            </a:r>
          </a:p>
          <a:p>
            <a:endParaRPr lang="en-US" sz="2400" dirty="0"/>
          </a:p>
          <a:p>
            <a:pPr marL="118872" indent="0">
              <a:buNone/>
            </a:pPr>
            <a:r>
              <a:rPr lang="en-US" sz="2400" dirty="0" smtClean="0"/>
              <a:t>  Round 3, Ptolomea:  Named for the </a:t>
            </a:r>
            <a:r>
              <a:rPr lang="en-US" sz="2400" dirty="0" err="1" smtClean="0"/>
              <a:t>Ptolomaeus</a:t>
            </a:r>
            <a:r>
              <a:rPr lang="en-US" sz="2400" dirty="0" smtClean="0"/>
              <a:t> of Maccabees, who murdered his father-in-law at a banquet.</a:t>
            </a:r>
            <a:endParaRPr lang="en-US" sz="2400" dirty="0"/>
          </a:p>
        </p:txBody>
      </p:sp>
      <p:pic>
        <p:nvPicPr>
          <p:cNvPr id="4" name="Picture 3" descr="circle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023" y="4422571"/>
            <a:ext cx="1981822" cy="197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27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Characters: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4443"/>
            <a:ext cx="8229600" cy="4746357"/>
          </a:xfrm>
        </p:spPr>
        <p:txBody>
          <a:bodyPr>
            <a:normAutofit lnSpcReduction="10000"/>
          </a:bodyPr>
          <a:lstStyle/>
          <a:p>
            <a:pPr marL="118872" indent="0">
              <a:buNone/>
            </a:pPr>
            <a:r>
              <a:rPr lang="en-US" dirty="0" smtClean="0"/>
              <a:t>    </a:t>
            </a:r>
            <a:r>
              <a:rPr lang="en-US" sz="2800" dirty="0" smtClean="0"/>
              <a:t>In </a:t>
            </a:r>
            <a:r>
              <a:rPr lang="en-US" sz="2800" dirty="0"/>
              <a:t>A</a:t>
            </a:r>
            <a:r>
              <a:rPr lang="en-US" sz="2800" dirty="0" smtClean="0"/>
              <a:t>nteanora:  (committed treason)</a:t>
            </a:r>
          </a:p>
          <a:p>
            <a:pPr marL="118872" indent="0">
              <a:buNone/>
            </a:pPr>
            <a:r>
              <a:rPr lang="en-US" sz="2800" dirty="0" smtClean="0"/>
              <a:t>          Count Ugolino</a:t>
            </a:r>
            <a:r>
              <a:rPr lang="en-US" sz="2800" dirty="0"/>
              <a:t> </a:t>
            </a:r>
            <a:r>
              <a:rPr lang="en-US" sz="2800" dirty="0" smtClean="0"/>
              <a:t>&amp; Archibishop </a:t>
            </a:r>
            <a:r>
              <a:rPr lang="en-US" sz="2800" dirty="0" err="1" smtClean="0"/>
              <a:t>Ruggieri</a:t>
            </a:r>
            <a:r>
              <a:rPr lang="en-US" sz="2800" dirty="0" smtClean="0"/>
              <a:t>~ </a:t>
            </a:r>
          </a:p>
          <a:p>
            <a:pPr marL="118872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400" dirty="0" smtClean="0"/>
              <a:t>  In life they had once plotted together. </a:t>
            </a:r>
            <a:r>
              <a:rPr lang="en-US" sz="2400" dirty="0" err="1" smtClean="0"/>
              <a:t>Ruggieri</a:t>
            </a:r>
            <a:r>
              <a:rPr lang="en-US" sz="2400" dirty="0" smtClean="0"/>
              <a:t> betrayed Ugolino and caused his death by starvation along with Ugolino’s four sons. So in hell, </a:t>
            </a:r>
            <a:r>
              <a:rPr lang="en-US" sz="2400" dirty="0" err="1" smtClean="0"/>
              <a:t>Ugolino</a:t>
            </a:r>
            <a:r>
              <a:rPr lang="en-US" sz="2400" dirty="0" smtClean="0"/>
              <a:t> gnaws on </a:t>
            </a:r>
            <a:r>
              <a:rPr lang="en-US" sz="2400" dirty="0" err="1" smtClean="0"/>
              <a:t>Ruggieri’s</a:t>
            </a:r>
            <a:r>
              <a:rPr lang="en-US" sz="2400" dirty="0" smtClean="0"/>
              <a:t> head.</a:t>
            </a:r>
          </a:p>
          <a:p>
            <a:pPr marL="118872" indent="0">
              <a:buNone/>
            </a:pPr>
            <a:endParaRPr lang="en-US" sz="2800" dirty="0"/>
          </a:p>
          <a:p>
            <a:pPr marL="118872" indent="0">
              <a:buNone/>
            </a:pPr>
            <a:r>
              <a:rPr lang="en-US" sz="2800" dirty="0" smtClean="0"/>
              <a:t>     In Ptolomea: (murderers of guests and hosts)</a:t>
            </a:r>
          </a:p>
          <a:p>
            <a:pPr marL="118872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     </a:t>
            </a:r>
            <a:r>
              <a:rPr lang="en-US" sz="2400" dirty="0" smtClean="0"/>
              <a:t>Friar Albergio~ had his brother killed at a banquet at his own home.</a:t>
            </a:r>
          </a:p>
          <a:p>
            <a:pPr marL="118872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</a:t>
            </a:r>
            <a:r>
              <a:rPr lang="en-US" sz="2400" dirty="0"/>
              <a:t> </a:t>
            </a:r>
            <a:r>
              <a:rPr lang="en-US" sz="2400" dirty="0" smtClean="0"/>
              <a:t>   Branca D’Oria~ Killed his father- in-law.</a:t>
            </a:r>
          </a:p>
          <a:p>
            <a:pPr marL="118872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45838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6132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</a:t>
            </a:r>
            <a:r>
              <a:rPr lang="en-US" dirty="0" err="1" smtClean="0"/>
              <a:t>Contrapasso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963" y="1587597"/>
            <a:ext cx="9027037" cy="5270404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US" dirty="0" smtClean="0"/>
              <a:t>   </a:t>
            </a:r>
            <a:r>
              <a:rPr lang="en-US" sz="2800" dirty="0" smtClean="0"/>
              <a:t>     </a:t>
            </a:r>
            <a:r>
              <a:rPr lang="en-US" sz="2400" dirty="0" smtClean="0"/>
              <a:t>Souls that have committed </a:t>
            </a:r>
            <a:r>
              <a:rPr lang="en-US" sz="2400" dirty="0"/>
              <a:t> </a:t>
            </a:r>
            <a:r>
              <a:rPr lang="en-US" sz="2400" dirty="0" smtClean="0"/>
              <a:t>treachery </a:t>
            </a:r>
            <a:r>
              <a:rPr lang="en-US" sz="2400" smtClean="0"/>
              <a:t>against guests </a:t>
            </a:r>
            <a:r>
              <a:rPr lang="en-US" sz="2400" dirty="0" smtClean="0"/>
              <a:t>are forced to lie on their backs in the frozen lake, with only their faces poking out of the ice.</a:t>
            </a:r>
          </a:p>
          <a:p>
            <a:pPr marL="118872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*  Symbolizes that they’re alone in life and don’t have the warmth of friends and family.</a:t>
            </a:r>
          </a:p>
          <a:p>
            <a:pPr marL="118872" indent="0">
              <a:buNone/>
            </a:pPr>
            <a:endParaRPr lang="en-US" sz="2400" dirty="0"/>
          </a:p>
          <a:p>
            <a:pPr marL="118872" indent="0">
              <a:buNone/>
            </a:pPr>
            <a:r>
              <a:rPr lang="en-US" sz="2400" dirty="0" smtClean="0"/>
              <a:t>       Souls that have committed treason have not died on earth yet and devils occupy their bodies above the ground. </a:t>
            </a:r>
          </a:p>
          <a:p>
            <a:pPr marL="118872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     * Considered evil, therefore their bodies are replaced with something way more evil than themselves, the devils. </a:t>
            </a:r>
          </a:p>
          <a:p>
            <a:pPr marL="118872" indent="0">
              <a:buNone/>
            </a:pPr>
            <a:endParaRPr lang="en-US" sz="2400" dirty="0"/>
          </a:p>
          <a:p>
            <a:pPr marL="118872" indent="0">
              <a:buNone/>
            </a:pPr>
            <a:endParaRPr lang="en-US" dirty="0" smtClean="0"/>
          </a:p>
          <a:p>
            <a:pPr marL="118872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835571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Significant quotes: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r>
              <a:rPr lang="en-US" dirty="0"/>
              <a:t> </a:t>
            </a:r>
            <a:r>
              <a:rPr lang="en-US" dirty="0" smtClean="0"/>
              <a:t>    Lines 1-3 </a:t>
            </a:r>
            <a:r>
              <a:rPr lang="en-US" sz="2000" dirty="0" smtClean="0"/>
              <a:t>* </a:t>
            </a:r>
            <a:r>
              <a:rPr lang="en-US" sz="2000" dirty="0" err="1" smtClean="0"/>
              <a:t>Ugolino</a:t>
            </a:r>
            <a:r>
              <a:rPr lang="en-US" sz="2000" dirty="0" smtClean="0"/>
              <a:t>  is eating </a:t>
            </a:r>
            <a:r>
              <a:rPr lang="en-US" sz="2000" dirty="0" err="1" smtClean="0"/>
              <a:t>Archibishop’s</a:t>
            </a:r>
            <a:r>
              <a:rPr lang="en-US" sz="2000" dirty="0" smtClean="0"/>
              <a:t> head</a:t>
            </a:r>
          </a:p>
          <a:p>
            <a:pPr marL="118872" indent="0">
              <a:buNone/>
            </a:pPr>
            <a:r>
              <a:rPr lang="en-US" dirty="0" smtClean="0"/>
              <a:t>     Lines 13-21 </a:t>
            </a:r>
            <a:r>
              <a:rPr lang="en-US" sz="2000" dirty="0" smtClean="0"/>
              <a:t>* </a:t>
            </a:r>
            <a:r>
              <a:rPr lang="en-US" sz="2000" dirty="0" err="1" smtClean="0"/>
              <a:t>Ugolino</a:t>
            </a:r>
            <a:r>
              <a:rPr lang="en-US" sz="2000" dirty="0" smtClean="0"/>
              <a:t> introduces himself to Dante</a:t>
            </a:r>
          </a:p>
          <a:p>
            <a:pPr marL="118872" indent="0">
              <a:buNone/>
            </a:pPr>
            <a:r>
              <a:rPr lang="en-US" dirty="0" smtClean="0"/>
              <a:t>     Lines 58-60 </a:t>
            </a:r>
            <a:r>
              <a:rPr lang="en-US" sz="2000" dirty="0" smtClean="0"/>
              <a:t>* </a:t>
            </a:r>
            <a:r>
              <a:rPr lang="en-US" sz="2000" dirty="0" err="1" smtClean="0"/>
              <a:t>Ugolino</a:t>
            </a:r>
            <a:r>
              <a:rPr lang="en-US" sz="2000" dirty="0" smtClean="0"/>
              <a:t> starves himself</a:t>
            </a:r>
          </a:p>
          <a:p>
            <a:pPr marL="118872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en-US" dirty="0" smtClean="0"/>
              <a:t>Lines 70-75 </a:t>
            </a:r>
            <a:r>
              <a:rPr lang="en-US" sz="2000" dirty="0" smtClean="0"/>
              <a:t>* </a:t>
            </a:r>
            <a:r>
              <a:rPr lang="en-US" sz="2000" dirty="0" err="1" smtClean="0"/>
              <a:t>Ugolino</a:t>
            </a:r>
            <a:r>
              <a:rPr lang="en-US" sz="2000" dirty="0" smtClean="0"/>
              <a:t> eats his own children after fasting </a:t>
            </a:r>
          </a:p>
          <a:p>
            <a:pPr marL="118872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en-US" dirty="0" smtClean="0"/>
              <a:t>Lines 118-120 </a:t>
            </a:r>
            <a:r>
              <a:rPr lang="en-US" sz="2000" dirty="0" smtClean="0"/>
              <a:t>* Friar introduces himself</a:t>
            </a:r>
          </a:p>
          <a:p>
            <a:pPr marL="118872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dirty="0" smtClean="0"/>
              <a:t>  Lines 125-132 </a:t>
            </a:r>
            <a:r>
              <a:rPr lang="en-US" sz="2000" dirty="0" smtClean="0"/>
              <a:t>* explains how a demon took his body</a:t>
            </a:r>
          </a:p>
          <a:p>
            <a:pPr marL="118872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en-US" dirty="0" smtClean="0"/>
              <a:t>Line 125 </a:t>
            </a:r>
            <a:r>
              <a:rPr lang="en-US" sz="2000" dirty="0" smtClean="0"/>
              <a:t>* </a:t>
            </a:r>
            <a:r>
              <a:rPr lang="en-US" sz="2000" dirty="0" err="1" smtClean="0"/>
              <a:t>Atropos</a:t>
            </a:r>
            <a:r>
              <a:rPr lang="en-US" sz="2000" dirty="0" smtClean="0"/>
              <a:t>~~  The fate who cuts the thread of life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889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Pictures~</a:t>
            </a:r>
            <a:endParaRPr lang="en-US" dirty="0"/>
          </a:p>
        </p:txBody>
      </p:sp>
      <p:pic>
        <p:nvPicPr>
          <p:cNvPr id="4" name="Content Placeholder 3" descr="the-inferno-canto-33.jpg!xlMedium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68" b="14868"/>
          <a:stretch>
            <a:fillRect/>
          </a:stretch>
        </p:blipFill>
        <p:spPr>
          <a:xfrm>
            <a:off x="123019" y="1775191"/>
            <a:ext cx="3937267" cy="3455521"/>
          </a:xfrm>
        </p:spPr>
      </p:pic>
      <p:sp>
        <p:nvSpPr>
          <p:cNvPr id="5" name="TextBox 4"/>
          <p:cNvSpPr txBox="1"/>
          <p:nvPr/>
        </p:nvSpPr>
        <p:spPr>
          <a:xfrm>
            <a:off x="4294213" y="2088943"/>
            <a:ext cx="2773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</a:t>
            </a:r>
            <a:r>
              <a:rPr lang="en-US" dirty="0" err="1" smtClean="0"/>
              <a:t>Ugolino</a:t>
            </a:r>
            <a:r>
              <a:rPr lang="en-US" dirty="0" smtClean="0"/>
              <a:t> in jail with his sons</a:t>
            </a:r>
            <a:endParaRPr lang="en-US" dirty="0"/>
          </a:p>
        </p:txBody>
      </p:sp>
      <p:pic>
        <p:nvPicPr>
          <p:cNvPr id="6" name="Picture 5" descr="600px-ugolino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213" y="2941232"/>
            <a:ext cx="4010160" cy="3275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5326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165</TotalTime>
  <Words>379</Words>
  <Application>Microsoft Macintosh PowerPoint</Application>
  <PresentationFormat>On-screen Show (4:3)</PresentationFormat>
  <Paragraphs>41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                       Canto XXXIII (33)                            Circle Nine: Cocytus                                                  Round 2: Antenora                                   Round 3: Ptolomea                      By: Rachel Rodgers                      </vt:lpstr>
      <vt:lpstr>  Setting: Cocytus (close to the bottom of hell)</vt:lpstr>
      <vt:lpstr>  Characters:</vt:lpstr>
      <vt:lpstr>       Contrapasso:</vt:lpstr>
      <vt:lpstr>Significant quotes:</vt:lpstr>
      <vt:lpstr>Pictures~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Canto XXXIII (33)                            Circle Nine: Cocytus                                                  Round 2: Antenora                                   Round 3: Ptolomea                      By: Rachel Rodgers                      </dc:title>
  <dc:creator>r rodgers</dc:creator>
  <cp:lastModifiedBy>r rodgers</cp:lastModifiedBy>
  <cp:revision>34</cp:revision>
  <dcterms:created xsi:type="dcterms:W3CDTF">2012-11-04T15:47:51Z</dcterms:created>
  <dcterms:modified xsi:type="dcterms:W3CDTF">2012-11-06T14:35:46Z</dcterms:modified>
</cp:coreProperties>
</file>